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57" r:id="rId3"/>
    <p:sldId id="258" r:id="rId4"/>
    <p:sldId id="276" r:id="rId5"/>
    <p:sldId id="259" r:id="rId6"/>
    <p:sldId id="266" r:id="rId7"/>
    <p:sldId id="267" r:id="rId8"/>
    <p:sldId id="268" r:id="rId9"/>
    <p:sldId id="260" r:id="rId10"/>
    <p:sldId id="277" r:id="rId11"/>
    <p:sldId id="261" r:id="rId12"/>
    <p:sldId id="262" r:id="rId13"/>
    <p:sldId id="278" r:id="rId14"/>
    <p:sldId id="263" r:id="rId15"/>
    <p:sldId id="279" r:id="rId16"/>
    <p:sldId id="264" r:id="rId17"/>
    <p:sldId id="269" r:id="rId18"/>
    <p:sldId id="265" r:id="rId19"/>
    <p:sldId id="280" r:id="rId20"/>
    <p:sldId id="271" r:id="rId21"/>
    <p:sldId id="281" r:id="rId22"/>
    <p:sldId id="272" r:id="rId23"/>
    <p:sldId id="270" r:id="rId24"/>
    <p:sldId id="273" r:id="rId25"/>
    <p:sldId id="282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511D7F-368C-4B61-A548-5D2F02424FDC}" type="datetimeFigureOut">
              <a:rPr lang="en-US" smtClean="0"/>
              <a:pPr/>
              <a:t>7/26/15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Notes: Ocean Environments and Food Webs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405022"/>
            <a:ext cx="6629400" cy="34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776" y="0"/>
            <a:ext cx="670422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Near shore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u="sng" dirty="0"/>
              <a:t>warm</a:t>
            </a:r>
            <a:r>
              <a:rPr lang="en-US" dirty="0"/>
              <a:t> water, </a:t>
            </a:r>
            <a:r>
              <a:rPr lang="en-US" u="sng" dirty="0"/>
              <a:t>shallow</a:t>
            </a:r>
            <a:r>
              <a:rPr lang="en-US" dirty="0"/>
              <a:t>, </a:t>
            </a:r>
            <a:r>
              <a:rPr lang="en-US" dirty="0" smtClean="0"/>
              <a:t>temperature </a:t>
            </a:r>
            <a:r>
              <a:rPr lang="en-US" dirty="0"/>
              <a:t>and salinity </a:t>
            </a:r>
            <a:r>
              <a:rPr lang="en-US" u="sng" dirty="0"/>
              <a:t>constant</a:t>
            </a:r>
            <a:r>
              <a:rPr lang="en-US" dirty="0"/>
              <a:t>, nutrients</a:t>
            </a:r>
            <a:endParaRPr lang="en-US" sz="3600" dirty="0"/>
          </a:p>
          <a:p>
            <a:pPr lvl="0"/>
            <a:r>
              <a:rPr lang="en-US" dirty="0"/>
              <a:t>Waters near shore support many </a:t>
            </a:r>
            <a:r>
              <a:rPr lang="en-US" u="sng" dirty="0"/>
              <a:t>life</a:t>
            </a:r>
            <a:r>
              <a:rPr lang="en-US" dirty="0"/>
              <a:t> forms.</a:t>
            </a:r>
            <a:endParaRPr lang="en-US" sz="3600" dirty="0"/>
          </a:p>
          <a:p>
            <a:pPr lvl="1"/>
            <a:r>
              <a:rPr lang="en-US" u="sng" dirty="0"/>
              <a:t>Most</a:t>
            </a:r>
            <a:r>
              <a:rPr lang="en-US" dirty="0"/>
              <a:t> life in water lives near shore</a:t>
            </a:r>
            <a:endParaRPr lang="en-US" sz="3200" dirty="0"/>
          </a:p>
          <a:p>
            <a:pPr lvl="1"/>
            <a:r>
              <a:rPr lang="en-US" u="sng" dirty="0"/>
              <a:t>2</a:t>
            </a:r>
            <a:r>
              <a:rPr lang="en-US" dirty="0"/>
              <a:t> important </a:t>
            </a:r>
            <a:r>
              <a:rPr lang="en-US" dirty="0" smtClean="0"/>
              <a:t>habitats: Coral Reefs and Kelp Forests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conditions like near shore?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Found in </a:t>
            </a:r>
            <a:r>
              <a:rPr lang="en-US" u="sng" dirty="0" smtClean="0"/>
              <a:t>warm</a:t>
            </a:r>
            <a:r>
              <a:rPr lang="en-US" dirty="0"/>
              <a:t>, tropical areas</a:t>
            </a:r>
            <a:endParaRPr lang="en-US" sz="3600" dirty="0"/>
          </a:p>
          <a:p>
            <a:r>
              <a:rPr lang="en-US" dirty="0"/>
              <a:t>limestone deposits formed by </a:t>
            </a:r>
            <a:r>
              <a:rPr lang="en-US" u="sng" dirty="0"/>
              <a:t>coral</a:t>
            </a:r>
            <a:r>
              <a:rPr lang="en-US" dirty="0"/>
              <a:t> (ant-sized organisms that produce a hard </a:t>
            </a:r>
            <a:r>
              <a:rPr lang="en-US" u="sng" dirty="0"/>
              <a:t>limestone</a:t>
            </a:r>
            <a:r>
              <a:rPr lang="en-US" dirty="0"/>
              <a:t> covering that remains after they die—new corals then grow on top of the </a:t>
            </a:r>
            <a:r>
              <a:rPr lang="en-US" u="sng" dirty="0"/>
              <a:t>shells</a:t>
            </a:r>
            <a:r>
              <a:rPr lang="en-US" dirty="0"/>
              <a:t> of dead ones)</a:t>
            </a:r>
            <a:endParaRPr lang="en-US" sz="3600" dirty="0"/>
          </a:p>
          <a:p>
            <a:r>
              <a:rPr lang="en-US" dirty="0"/>
              <a:t>coral rely on </a:t>
            </a:r>
            <a:r>
              <a:rPr lang="en-US" u="sng" dirty="0"/>
              <a:t>algae</a:t>
            </a:r>
            <a:r>
              <a:rPr lang="en-US" dirty="0"/>
              <a:t> for food: algae live </a:t>
            </a:r>
            <a:r>
              <a:rPr lang="en-US" u="sng" dirty="0"/>
              <a:t>inside</a:t>
            </a:r>
            <a:r>
              <a:rPr lang="en-US" dirty="0"/>
              <a:t> coral &amp; make </a:t>
            </a:r>
            <a:r>
              <a:rPr lang="en-US" u="sng" dirty="0"/>
              <a:t>food</a:t>
            </a:r>
            <a:endParaRPr lang="en-US" sz="3600" u="sng" dirty="0"/>
          </a:p>
          <a:p>
            <a:r>
              <a:rPr lang="en-US" dirty="0"/>
              <a:t>only in nutrient-rich, </a:t>
            </a:r>
            <a:r>
              <a:rPr lang="en-US" u="sng" dirty="0"/>
              <a:t>sunlit</a:t>
            </a:r>
            <a:r>
              <a:rPr lang="en-US" dirty="0"/>
              <a:t> waters (algae need sunlight to make </a:t>
            </a:r>
            <a:r>
              <a:rPr lang="en-US" u="sng" dirty="0"/>
              <a:t>food</a:t>
            </a:r>
            <a:r>
              <a:rPr lang="en-US" dirty="0"/>
              <a:t>)</a:t>
            </a:r>
            <a:endParaRPr lang="en-US" sz="3600" dirty="0"/>
          </a:p>
          <a:p>
            <a:r>
              <a:rPr lang="en-US" dirty="0"/>
              <a:t>LOTS of life (</a:t>
            </a:r>
            <a:r>
              <a:rPr lang="en-US" u="sng" dirty="0"/>
              <a:t>25</a:t>
            </a:r>
            <a:r>
              <a:rPr lang="en-US" dirty="0"/>
              <a:t>% of ocean species): Some species use reef for </a:t>
            </a:r>
            <a:r>
              <a:rPr lang="en-US" u="sng" dirty="0"/>
              <a:t>shelter</a:t>
            </a:r>
            <a:r>
              <a:rPr lang="en-US" dirty="0"/>
              <a:t>, some </a:t>
            </a:r>
            <a:r>
              <a:rPr lang="en-US" u="sng" dirty="0" smtClean="0"/>
              <a:t>eat</a:t>
            </a:r>
            <a:r>
              <a:rPr lang="en-US" dirty="0" smtClean="0"/>
              <a:t> </a:t>
            </a:r>
            <a:r>
              <a:rPr lang="en-US" dirty="0"/>
              <a:t>corals or seaweed that grow on corals</a:t>
            </a:r>
            <a:endParaRPr lang="en-US" sz="3600" dirty="0"/>
          </a:p>
          <a:p>
            <a:r>
              <a:rPr lang="en-US" u="sng" dirty="0"/>
              <a:t>Endangered</a:t>
            </a:r>
            <a:r>
              <a:rPr lang="en-US" dirty="0"/>
              <a:t> habitats due to pollution</a:t>
            </a:r>
            <a:endParaRPr lang="en-US" sz="3600" dirty="0"/>
          </a:p>
          <a:p>
            <a:pPr lvl="1"/>
            <a:r>
              <a:rPr lang="en-US" dirty="0"/>
              <a:t>Coral </a:t>
            </a:r>
            <a:r>
              <a:rPr lang="en-US" u="sng" dirty="0"/>
              <a:t>bleaching</a:t>
            </a:r>
            <a:r>
              <a:rPr lang="en-US" dirty="0"/>
              <a:t>: pollution or extreme </a:t>
            </a:r>
            <a:r>
              <a:rPr lang="en-US" u="sng" dirty="0"/>
              <a:t>temperatures</a:t>
            </a:r>
            <a:r>
              <a:rPr lang="en-US" dirty="0"/>
              <a:t> (too hot or too cold) kill the </a:t>
            </a:r>
            <a:r>
              <a:rPr lang="en-US" u="sng" dirty="0"/>
              <a:t>algae</a:t>
            </a:r>
            <a:r>
              <a:rPr lang="en-US" dirty="0"/>
              <a:t> that live in the coral—coral turns </a:t>
            </a:r>
            <a:r>
              <a:rPr lang="en-US" u="sng" dirty="0"/>
              <a:t>white</a:t>
            </a:r>
            <a:r>
              <a:rPr lang="en-US" dirty="0" smtClean="0"/>
              <a:t>)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smtClean="0"/>
              <a:t>Habitats: Coral Reefs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885825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 in </a:t>
            </a:r>
            <a:r>
              <a:rPr lang="en-US" u="sng" dirty="0" smtClean="0"/>
              <a:t>cold</a:t>
            </a:r>
            <a:r>
              <a:rPr lang="en-US" dirty="0" smtClean="0"/>
              <a:t> </a:t>
            </a:r>
            <a:r>
              <a:rPr lang="en-US" dirty="0"/>
              <a:t>water</a:t>
            </a:r>
            <a:endParaRPr lang="en-US" sz="3600" dirty="0"/>
          </a:p>
          <a:p>
            <a:r>
              <a:rPr lang="en-US" dirty="0"/>
              <a:t>Kelp (</a:t>
            </a:r>
            <a:r>
              <a:rPr lang="en-US" u="sng" dirty="0"/>
              <a:t>seaweed</a:t>
            </a:r>
            <a:r>
              <a:rPr lang="en-US" dirty="0"/>
              <a:t>) attaches to the ocean </a:t>
            </a:r>
            <a:r>
              <a:rPr lang="en-US" u="sng" dirty="0"/>
              <a:t>floor</a:t>
            </a:r>
            <a:r>
              <a:rPr lang="en-US" dirty="0"/>
              <a:t> &amp; grows upwards (can be </a:t>
            </a:r>
            <a:r>
              <a:rPr lang="en-US" u="sng" dirty="0" smtClean="0"/>
              <a:t>40</a:t>
            </a:r>
            <a:r>
              <a:rPr lang="en-US" dirty="0" smtClean="0"/>
              <a:t> meters </a:t>
            </a:r>
            <a:r>
              <a:rPr lang="en-US" dirty="0"/>
              <a:t>tall!); have </a:t>
            </a:r>
            <a:r>
              <a:rPr lang="en-US" u="sng" dirty="0"/>
              <a:t>air</a:t>
            </a:r>
            <a:r>
              <a:rPr lang="en-US" dirty="0"/>
              <a:t> bulbs on the stalks to help it float up towards the surface</a:t>
            </a:r>
            <a:endParaRPr lang="en-US" sz="3600" dirty="0"/>
          </a:p>
          <a:p>
            <a:r>
              <a:rPr lang="en-US" dirty="0"/>
              <a:t>Use </a:t>
            </a:r>
            <a:r>
              <a:rPr lang="en-US" u="sng" dirty="0"/>
              <a:t>sunlight</a:t>
            </a:r>
            <a:r>
              <a:rPr lang="en-US" dirty="0"/>
              <a:t> to produce food</a:t>
            </a:r>
            <a:endParaRPr lang="en-US" sz="3600" dirty="0"/>
          </a:p>
          <a:p>
            <a:r>
              <a:rPr lang="en-US" dirty="0"/>
              <a:t>Found near shore (need </a:t>
            </a:r>
            <a:r>
              <a:rPr lang="en-US" u="sng" dirty="0"/>
              <a:t>sunlight</a:t>
            </a:r>
            <a:r>
              <a:rPr lang="en-US" dirty="0"/>
              <a:t>)</a:t>
            </a:r>
            <a:endParaRPr lang="en-US" sz="3600" dirty="0"/>
          </a:p>
          <a:p>
            <a:r>
              <a:rPr lang="en-US" dirty="0"/>
              <a:t>Provide </a:t>
            </a:r>
            <a:r>
              <a:rPr lang="en-US" u="sng" dirty="0"/>
              <a:t>habitat</a:t>
            </a:r>
            <a:r>
              <a:rPr lang="en-US" dirty="0"/>
              <a:t> for many organisms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Kelp Forests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543" y="533400"/>
            <a:ext cx="866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Oceanographers (scientists who study the </a:t>
            </a:r>
            <a:r>
              <a:rPr lang="en-US" u="sng" dirty="0" smtClean="0"/>
              <a:t>ocean</a:t>
            </a:r>
            <a:r>
              <a:rPr lang="en-US" dirty="0" smtClean="0"/>
              <a:t>) divide the ocean into </a:t>
            </a:r>
            <a:r>
              <a:rPr lang="en-US" u="sng" dirty="0" smtClean="0"/>
              <a:t>zones</a:t>
            </a:r>
            <a:r>
              <a:rPr lang="en-US" dirty="0" smtClean="0"/>
              <a:t> according to how far down </a:t>
            </a:r>
            <a:r>
              <a:rPr lang="en-US" u="sng" dirty="0" smtClean="0"/>
              <a:t>sunlight</a:t>
            </a:r>
            <a:r>
              <a:rPr lang="en-US" dirty="0" smtClean="0"/>
              <a:t> penetrates</a:t>
            </a:r>
          </a:p>
          <a:p>
            <a:pPr lvl="1"/>
            <a:r>
              <a:rPr lang="en-US" u="sng" dirty="0" err="1" smtClean="0"/>
              <a:t>Photic</a:t>
            </a:r>
            <a:r>
              <a:rPr lang="en-US" u="sng" dirty="0" smtClean="0"/>
              <a:t> </a:t>
            </a:r>
            <a:r>
              <a:rPr lang="en-US" dirty="0" smtClean="0"/>
              <a:t>zone: also known as the sunlit zone; the part of the ocean that </a:t>
            </a:r>
            <a:r>
              <a:rPr lang="en-US" u="sng" dirty="0" smtClean="0"/>
              <a:t>sunlight</a:t>
            </a:r>
            <a:r>
              <a:rPr lang="en-US" dirty="0" smtClean="0"/>
              <a:t> can penetrate. All marine </a:t>
            </a:r>
            <a:r>
              <a:rPr lang="en-US" u="sng" dirty="0" smtClean="0"/>
              <a:t>plants</a:t>
            </a:r>
            <a:r>
              <a:rPr lang="en-US" dirty="0" smtClean="0"/>
              <a:t> live here because they need sunlight for photosynthesis. Almost all life in the ocean is dependent on </a:t>
            </a:r>
            <a:r>
              <a:rPr lang="en-US" u="sng" dirty="0" smtClean="0"/>
              <a:t>plants</a:t>
            </a:r>
            <a:r>
              <a:rPr lang="en-US" dirty="0" smtClean="0"/>
              <a:t> (remember: Circle of Life)</a:t>
            </a:r>
          </a:p>
          <a:p>
            <a:pPr lvl="1"/>
            <a:r>
              <a:rPr lang="en-US" u="sng" dirty="0" err="1" smtClean="0"/>
              <a:t>Aphotic</a:t>
            </a:r>
            <a:r>
              <a:rPr lang="en-US" u="sng" dirty="0" smtClean="0"/>
              <a:t> </a:t>
            </a:r>
            <a:r>
              <a:rPr lang="en-US" dirty="0" smtClean="0"/>
              <a:t>zone: deep ocean; completely </a:t>
            </a:r>
            <a:r>
              <a:rPr lang="en-US" u="sng" dirty="0" smtClean="0"/>
              <a:t>dark</a:t>
            </a:r>
            <a:r>
              <a:rPr lang="en-US" dirty="0" smtClean="0"/>
              <a:t>. </a:t>
            </a:r>
          </a:p>
          <a:p>
            <a:pPr lvl="1"/>
            <a:r>
              <a:rPr lang="en-US" u="sng" dirty="0" smtClean="0"/>
              <a:t>Benthic </a:t>
            </a:r>
            <a:r>
              <a:rPr lang="en-US" dirty="0" smtClean="0"/>
              <a:t>zone: ocean floor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Open Ocean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Sunlight penetrates here: top </a:t>
            </a:r>
            <a:r>
              <a:rPr lang="en-US" u="sng" dirty="0"/>
              <a:t>200</a:t>
            </a:r>
            <a:r>
              <a:rPr lang="en-US" dirty="0"/>
              <a:t> </a:t>
            </a:r>
            <a:r>
              <a:rPr lang="en-US" dirty="0" smtClean="0"/>
              <a:t>meters (</a:t>
            </a:r>
            <a:r>
              <a:rPr lang="en-US" dirty="0" err="1" smtClean="0"/>
              <a:t>photic</a:t>
            </a:r>
            <a:r>
              <a:rPr lang="en-US" dirty="0" smtClean="0"/>
              <a:t> = sunlight)</a:t>
            </a:r>
            <a:endParaRPr lang="en-US" sz="3600" dirty="0"/>
          </a:p>
          <a:p>
            <a:pPr lvl="0"/>
            <a:r>
              <a:rPr lang="en-US" dirty="0"/>
              <a:t>contains phytoplankton (tiny </a:t>
            </a:r>
            <a:r>
              <a:rPr lang="en-US" u="sng" dirty="0" smtClean="0"/>
              <a:t>plant-like</a:t>
            </a:r>
            <a:r>
              <a:rPr lang="en-US" dirty="0" smtClean="0"/>
              <a:t> protists </a:t>
            </a:r>
            <a:r>
              <a:rPr lang="en-US" dirty="0"/>
              <a:t>that change CO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O</a:t>
            </a:r>
            <a:r>
              <a:rPr lang="en-US" dirty="0" smtClean="0"/>
              <a:t>): they make most of the </a:t>
            </a:r>
            <a:r>
              <a:rPr lang="en-US" u="sng" dirty="0" smtClean="0"/>
              <a:t>oxygen</a:t>
            </a:r>
            <a:r>
              <a:rPr lang="en-US" dirty="0" smtClean="0"/>
              <a:t> in our atmosphere, and are also an important </a:t>
            </a:r>
            <a:r>
              <a:rPr lang="en-US" u="sng" dirty="0" smtClean="0"/>
              <a:t>food</a:t>
            </a:r>
            <a:r>
              <a:rPr lang="en-US" dirty="0" smtClean="0"/>
              <a:t> source in ocean food chains. They are the most </a:t>
            </a:r>
            <a:r>
              <a:rPr lang="en-US" u="sng" dirty="0" smtClean="0"/>
              <a:t>abundant</a:t>
            </a:r>
            <a:r>
              <a:rPr lang="en-US" dirty="0" smtClean="0"/>
              <a:t> “plants” in the ocean.</a:t>
            </a:r>
            <a:endParaRPr lang="en-US" sz="3600" dirty="0"/>
          </a:p>
          <a:p>
            <a:pPr lvl="1"/>
            <a:r>
              <a:rPr lang="en-US" dirty="0"/>
              <a:t>zooplankton—tiny floating </a:t>
            </a:r>
            <a:r>
              <a:rPr lang="en-US" u="sng" dirty="0"/>
              <a:t>animals</a:t>
            </a:r>
            <a:r>
              <a:rPr lang="en-US" dirty="0"/>
              <a:t> that eat phytoplankton</a:t>
            </a:r>
            <a:endParaRPr lang="en-US" sz="3200" dirty="0"/>
          </a:p>
          <a:p>
            <a:pPr lvl="1"/>
            <a:r>
              <a:rPr lang="en-US" dirty="0"/>
              <a:t>zooplankton and phytoplankton get </a:t>
            </a:r>
            <a:r>
              <a:rPr lang="en-US" u="sng" dirty="0"/>
              <a:t>eaten</a:t>
            </a:r>
            <a:r>
              <a:rPr lang="en-US" dirty="0"/>
              <a:t> by fish, squid, and other animals, like whales.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</a:t>
            </a:r>
            <a:r>
              <a:rPr lang="en-US" dirty="0" err="1" smtClean="0"/>
              <a:t>Photic</a:t>
            </a:r>
            <a:r>
              <a:rPr lang="en-US" dirty="0" smtClean="0"/>
              <a:t> Zone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10200"/>
          </a:xfrm>
        </p:spPr>
        <p:txBody>
          <a:bodyPr>
            <a:normAutofit fontScale="92500"/>
          </a:bodyPr>
          <a:lstStyle/>
          <a:p>
            <a:pPr lvl="0"/>
            <a:r>
              <a:rPr lang="en-US" u="sng" dirty="0"/>
              <a:t>under</a:t>
            </a:r>
            <a:r>
              <a:rPr lang="en-US" dirty="0"/>
              <a:t> surface zone</a:t>
            </a:r>
            <a:endParaRPr lang="en-US" sz="3600" dirty="0"/>
          </a:p>
          <a:p>
            <a:pPr lvl="0"/>
            <a:r>
              <a:rPr lang="en-US" u="sng" dirty="0"/>
              <a:t>no</a:t>
            </a:r>
            <a:r>
              <a:rPr lang="en-US" dirty="0"/>
              <a:t> sunlight = no </a:t>
            </a:r>
            <a:r>
              <a:rPr lang="en-US" u="sng" dirty="0"/>
              <a:t>plants</a:t>
            </a:r>
            <a:r>
              <a:rPr lang="en-US" dirty="0"/>
              <a:t> (cold and </a:t>
            </a:r>
            <a:r>
              <a:rPr lang="en-US" dirty="0" smtClean="0"/>
              <a:t>dark = </a:t>
            </a:r>
            <a:r>
              <a:rPr lang="en-US" dirty="0" err="1" smtClean="0"/>
              <a:t>aphotic</a:t>
            </a:r>
            <a:r>
              <a:rPr lang="en-US" dirty="0" smtClean="0"/>
              <a:t>)</a:t>
            </a:r>
            <a:endParaRPr lang="en-US" sz="3600" dirty="0"/>
          </a:p>
          <a:p>
            <a:pPr lvl="0"/>
            <a:r>
              <a:rPr lang="en-US" dirty="0" smtClean="0"/>
              <a:t>We used to think that no </a:t>
            </a:r>
            <a:r>
              <a:rPr lang="en-US" u="sng" dirty="0" smtClean="0"/>
              <a:t>life</a:t>
            </a:r>
            <a:r>
              <a:rPr lang="en-US" dirty="0" smtClean="0"/>
              <a:t> could exist in the deep ocean, but it contains </a:t>
            </a:r>
            <a:r>
              <a:rPr lang="en-US" u="sng" dirty="0" err="1" smtClean="0"/>
              <a:t>extremophiles</a:t>
            </a:r>
            <a:r>
              <a:rPr lang="en-US" dirty="0" smtClean="0"/>
              <a:t>, including some </a:t>
            </a:r>
            <a:r>
              <a:rPr lang="en-US" dirty="0"/>
              <a:t>fish, squid, shrimp, crabs</a:t>
            </a:r>
            <a:endParaRPr lang="en-US" sz="3600" dirty="0"/>
          </a:p>
          <a:p>
            <a:pPr lvl="1"/>
            <a:r>
              <a:rPr lang="en-US" dirty="0" err="1" smtClean="0"/>
              <a:t>Extremophiles</a:t>
            </a:r>
            <a:r>
              <a:rPr lang="en-US" dirty="0" smtClean="0"/>
              <a:t>: organisms that can live in areas with </a:t>
            </a:r>
            <a:r>
              <a:rPr lang="en-US" u="sng" dirty="0" smtClean="0"/>
              <a:t>extreme</a:t>
            </a:r>
            <a:r>
              <a:rPr lang="en-US" dirty="0" smtClean="0"/>
              <a:t> pressure, temperature, complete </a:t>
            </a:r>
            <a:r>
              <a:rPr lang="en-US" u="sng" dirty="0" smtClean="0"/>
              <a:t>darkness</a:t>
            </a:r>
            <a:r>
              <a:rPr lang="en-US" dirty="0" smtClean="0"/>
              <a:t>, and </a:t>
            </a:r>
            <a:r>
              <a:rPr lang="en-US" u="sng" dirty="0" smtClean="0"/>
              <a:t>toxic</a:t>
            </a:r>
            <a:r>
              <a:rPr lang="en-US" dirty="0" smtClean="0"/>
              <a:t> chemicals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plants for </a:t>
            </a:r>
            <a:r>
              <a:rPr lang="en-US" u="sng" dirty="0"/>
              <a:t>food</a:t>
            </a:r>
            <a:r>
              <a:rPr lang="en-US" dirty="0"/>
              <a:t>—deep-sea animals eat </a:t>
            </a:r>
            <a:r>
              <a:rPr lang="en-US" u="sng" dirty="0"/>
              <a:t>each other</a:t>
            </a:r>
            <a:r>
              <a:rPr lang="en-US" dirty="0"/>
              <a:t> or rely on food drifting down from the </a:t>
            </a:r>
            <a:r>
              <a:rPr lang="en-US" u="sng" dirty="0"/>
              <a:t>surface</a:t>
            </a:r>
          </a:p>
          <a:p>
            <a:pPr lvl="1"/>
            <a:r>
              <a:rPr lang="en-US" dirty="0"/>
              <a:t>Bioluminescence: when animals </a:t>
            </a:r>
            <a:r>
              <a:rPr lang="en-US" u="sng" dirty="0"/>
              <a:t>glow</a:t>
            </a:r>
            <a:r>
              <a:rPr lang="en-US" dirty="0"/>
              <a:t> in the dark—many deep-sea animals do this (fireflies do too). </a:t>
            </a:r>
          </a:p>
          <a:p>
            <a:pPr lvl="0"/>
            <a:r>
              <a:rPr lang="en-US" dirty="0" smtClean="0"/>
              <a:t>Discovering life in the deep ocean revised our thinking about what organisms need to </a:t>
            </a:r>
            <a:r>
              <a:rPr lang="en-US" u="sng" dirty="0" smtClean="0"/>
              <a:t>live</a:t>
            </a:r>
            <a:r>
              <a:rPr lang="en-US" dirty="0" smtClean="0"/>
              <a:t>; it expanded our understanding of how life </a:t>
            </a:r>
            <a:r>
              <a:rPr lang="en-US" u="sng" dirty="0" smtClean="0"/>
              <a:t>evolved</a:t>
            </a:r>
            <a:r>
              <a:rPr lang="en-US" dirty="0" smtClean="0"/>
              <a:t> and how life might exist on other </a:t>
            </a:r>
            <a:r>
              <a:rPr lang="en-US" u="sng" dirty="0" smtClean="0"/>
              <a:t>planets</a:t>
            </a:r>
          </a:p>
          <a:p>
            <a:pPr lvl="0"/>
            <a:r>
              <a:rPr lang="en-US" dirty="0" smtClean="0"/>
              <a:t>most </a:t>
            </a:r>
            <a:r>
              <a:rPr lang="en-US" dirty="0"/>
              <a:t>of deep zone is unexplored due to </a:t>
            </a:r>
            <a:r>
              <a:rPr lang="en-US" u="sng" dirty="0"/>
              <a:t>pressure</a:t>
            </a:r>
            <a:r>
              <a:rPr lang="en-US" dirty="0"/>
              <a:t>, darkness, &amp; </a:t>
            </a:r>
            <a:r>
              <a:rPr lang="en-US" dirty="0" smtClean="0"/>
              <a:t>size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Habitats: Deep Ocean/</a:t>
            </a:r>
            <a:r>
              <a:rPr lang="en-US" dirty="0" err="1" smtClean="0"/>
              <a:t>Aphotic</a:t>
            </a:r>
            <a:r>
              <a:rPr lang="en-US" dirty="0" smtClean="0"/>
              <a:t> Zone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"/>
            <a:ext cx="8482013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8475232" cy="334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95</a:t>
            </a:r>
            <a:r>
              <a:rPr lang="en-US" dirty="0"/>
              <a:t>% of ocean is unexplored!</a:t>
            </a:r>
            <a:endParaRPr lang="en-US" sz="3600" dirty="0"/>
          </a:p>
          <a:p>
            <a:r>
              <a:rPr lang="en-US" dirty="0"/>
              <a:t>Known organisms are put into </a:t>
            </a:r>
            <a:r>
              <a:rPr lang="en-US" u="sng" dirty="0"/>
              <a:t>3</a:t>
            </a:r>
            <a:r>
              <a:rPr lang="en-US" dirty="0"/>
              <a:t> groups:</a:t>
            </a:r>
            <a:endParaRPr lang="en-US" sz="3600" dirty="0"/>
          </a:p>
          <a:p>
            <a:pPr lvl="1"/>
            <a:r>
              <a:rPr lang="en-US" dirty="0"/>
              <a:t> </a:t>
            </a:r>
            <a:r>
              <a:rPr lang="en-US" u="sng" dirty="0"/>
              <a:t>bottom</a:t>
            </a:r>
            <a:r>
              <a:rPr lang="en-US" dirty="0"/>
              <a:t> dwellers—live on the sea </a:t>
            </a:r>
            <a:r>
              <a:rPr lang="en-US" u="sng" dirty="0"/>
              <a:t>floor</a:t>
            </a:r>
            <a:r>
              <a:rPr lang="en-US" dirty="0"/>
              <a:t>/bottom (seaweed, </a:t>
            </a:r>
            <a:r>
              <a:rPr lang="en-US" u="sng" dirty="0"/>
              <a:t>crabs</a:t>
            </a:r>
            <a:r>
              <a:rPr lang="en-US" dirty="0"/>
              <a:t>, coral)</a:t>
            </a:r>
            <a:endParaRPr lang="en-US" sz="3200" dirty="0"/>
          </a:p>
          <a:p>
            <a:pPr lvl="1"/>
            <a:r>
              <a:rPr lang="en-US" u="sng" dirty="0"/>
              <a:t>swimmers</a:t>
            </a:r>
            <a:r>
              <a:rPr lang="en-US" dirty="0"/>
              <a:t>—swim in the ocean (fish, </a:t>
            </a:r>
            <a:r>
              <a:rPr lang="en-US" u="sng" dirty="0"/>
              <a:t>dolphins</a:t>
            </a:r>
            <a:r>
              <a:rPr lang="en-US" dirty="0"/>
              <a:t>, whales)</a:t>
            </a:r>
            <a:endParaRPr lang="en-US" sz="3200" dirty="0"/>
          </a:p>
          <a:p>
            <a:pPr lvl="1"/>
            <a:r>
              <a:rPr lang="en-US" u="sng" dirty="0"/>
              <a:t>Floaters</a:t>
            </a:r>
            <a:r>
              <a:rPr lang="en-US" dirty="0"/>
              <a:t>—float at or near the ocean </a:t>
            </a:r>
            <a:r>
              <a:rPr lang="en-US" u="sng" dirty="0"/>
              <a:t>surface</a:t>
            </a:r>
            <a:r>
              <a:rPr lang="en-US" dirty="0"/>
              <a:t> (jellyfish, protists, bacteria)</a:t>
            </a:r>
            <a:endParaRPr lang="en-US" sz="32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lives in the ocean?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lots of organisms live near hydrothermal vents</a:t>
            </a:r>
            <a:endParaRPr lang="en-US" sz="3600" dirty="0" smtClean="0"/>
          </a:p>
          <a:p>
            <a:pPr lvl="1"/>
            <a:r>
              <a:rPr lang="en-US" dirty="0" smtClean="0"/>
              <a:t>Driven by </a:t>
            </a:r>
            <a:r>
              <a:rPr lang="en-US" u="sng" dirty="0" smtClean="0"/>
              <a:t>volcanoes</a:t>
            </a:r>
            <a:r>
              <a:rPr lang="en-US" dirty="0" smtClean="0"/>
              <a:t> under the ocean</a:t>
            </a:r>
          </a:p>
          <a:p>
            <a:pPr lvl="1"/>
            <a:r>
              <a:rPr lang="en-US" u="sng" dirty="0" smtClean="0"/>
              <a:t>cracks</a:t>
            </a:r>
            <a:r>
              <a:rPr lang="en-US" dirty="0" smtClean="0"/>
              <a:t> in Earth’s </a:t>
            </a:r>
            <a:r>
              <a:rPr lang="en-US" dirty="0" err="1" smtClean="0"/>
              <a:t>crust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water</a:t>
            </a:r>
            <a:r>
              <a:rPr lang="en-US" dirty="0" smtClean="0"/>
              <a:t> seeps into cracks, </a:t>
            </a:r>
            <a:r>
              <a:rPr lang="en-US" u="sng" dirty="0" smtClean="0"/>
              <a:t>heats</a:t>
            </a:r>
            <a:r>
              <a:rPr lang="en-US" dirty="0" smtClean="0"/>
              <a:t> up, rises back up, </a:t>
            </a:r>
            <a:r>
              <a:rPr lang="en-US" u="sng" dirty="0" smtClean="0"/>
              <a:t>rushes</a:t>
            </a:r>
            <a:r>
              <a:rPr lang="en-US" dirty="0" smtClean="0"/>
              <a:t> out of cracks</a:t>
            </a:r>
          </a:p>
          <a:p>
            <a:pPr lvl="2"/>
            <a:r>
              <a:rPr lang="en-US" dirty="0" smtClean="0"/>
              <a:t>The water coming back up from the cracks contains </a:t>
            </a:r>
            <a:r>
              <a:rPr lang="en-US" u="sng" dirty="0" smtClean="0"/>
              <a:t>chemicals</a:t>
            </a:r>
          </a:p>
          <a:p>
            <a:pPr lvl="1"/>
            <a:r>
              <a:rPr lang="en-US" dirty="0" smtClean="0"/>
              <a:t>animals that live near vents depend on a special </a:t>
            </a:r>
            <a:r>
              <a:rPr lang="en-US" u="sng" dirty="0" smtClean="0"/>
              <a:t>bacteria</a:t>
            </a:r>
            <a:r>
              <a:rPr lang="en-US" dirty="0" smtClean="0"/>
              <a:t>—make food from </a:t>
            </a:r>
            <a:r>
              <a:rPr lang="en-US" u="sng" dirty="0" smtClean="0"/>
              <a:t>chemicals</a:t>
            </a:r>
            <a:r>
              <a:rPr lang="en-US" dirty="0" smtClean="0"/>
              <a:t> released by the vents (like </a:t>
            </a:r>
            <a:r>
              <a:rPr lang="en-US" u="sng" dirty="0" smtClean="0"/>
              <a:t>sulfur</a:t>
            </a:r>
            <a:r>
              <a:rPr lang="en-US" dirty="0" smtClean="0"/>
              <a:t>)</a:t>
            </a:r>
          </a:p>
          <a:p>
            <a:pPr lvl="1"/>
            <a:r>
              <a:rPr lang="en-US" sz="3200" dirty="0" smtClean="0"/>
              <a:t>Vents and the organisms that live there are created and </a:t>
            </a:r>
            <a:r>
              <a:rPr lang="en-US" sz="3200" u="sng" dirty="0" smtClean="0"/>
              <a:t>destroyed</a:t>
            </a:r>
            <a:r>
              <a:rPr lang="en-US" sz="3200" dirty="0" smtClean="0"/>
              <a:t> as volcanic activity in the area </a:t>
            </a:r>
            <a:r>
              <a:rPr lang="en-US" sz="3200" u="sng" dirty="0" smtClean="0"/>
              <a:t>changes</a:t>
            </a:r>
            <a:r>
              <a:rPr lang="en-US" sz="3200" dirty="0" smtClean="0"/>
              <a:t> (may be a few decades, or hundreds of </a:t>
            </a:r>
            <a:r>
              <a:rPr lang="en-US" sz="3200" u="sng" dirty="0" smtClean="0"/>
              <a:t>years</a:t>
            </a:r>
            <a:r>
              <a:rPr lang="en-US" sz="3200" dirty="0" smtClean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Hydrothermal Vents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14400"/>
            <a:ext cx="30670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faculty.cascadia.edu/jvanleer/astro%20sum01/Hyrothremal%20Vent%20Final/hydrothermal-v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4572000" cy="2952751"/>
          </a:xfrm>
          <a:prstGeom prst="rect">
            <a:avLst/>
          </a:prstGeom>
          <a:noFill/>
        </p:spPr>
      </p:pic>
      <p:pic>
        <p:nvPicPr>
          <p:cNvPr id="7174" name="Picture 6" descr="https://encrypted-tbn0.gstatic.com/images?q=tbn:ANd9GcRNQsSy2yk_9bXnu4lLyfK9u9l5TVsL0Y0waQxVL-vHfgV5SO0h4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10000"/>
            <a:ext cx="3733800" cy="2738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Cracks in the Earth from which </a:t>
            </a:r>
            <a:r>
              <a:rPr lang="en-US" u="sng" dirty="0" smtClean="0"/>
              <a:t>cold</a:t>
            </a:r>
            <a:r>
              <a:rPr lang="en-US" dirty="0" smtClean="0"/>
              <a:t> fluids come out</a:t>
            </a:r>
          </a:p>
          <a:p>
            <a:pPr lvl="1"/>
            <a:r>
              <a:rPr lang="en-US" dirty="0" smtClean="0"/>
              <a:t>Fluid usually composed of natural gas (</a:t>
            </a:r>
            <a:r>
              <a:rPr lang="en-US" u="sng" dirty="0" smtClean="0"/>
              <a:t>methane</a:t>
            </a:r>
            <a:r>
              <a:rPr lang="en-US" dirty="0" smtClean="0"/>
              <a:t>) and </a:t>
            </a:r>
            <a:r>
              <a:rPr lang="en-US" u="sng" dirty="0" smtClean="0"/>
              <a:t>hydrocarbons</a:t>
            </a:r>
          </a:p>
          <a:p>
            <a:pPr lvl="2"/>
            <a:r>
              <a:rPr lang="en-US" u="sng" dirty="0" smtClean="0"/>
              <a:t>Microbes</a:t>
            </a:r>
            <a:r>
              <a:rPr lang="en-US" dirty="0" smtClean="0"/>
              <a:t> can process methane to make </a:t>
            </a:r>
            <a:r>
              <a:rPr lang="en-US" u="sng" dirty="0" smtClean="0"/>
              <a:t>food</a:t>
            </a:r>
            <a:r>
              <a:rPr lang="en-US" dirty="0" smtClean="0"/>
              <a:t>; base of the food chain at cold seeps</a:t>
            </a:r>
          </a:p>
          <a:p>
            <a:pPr lvl="1"/>
            <a:r>
              <a:rPr lang="en-US" dirty="0" smtClean="0"/>
              <a:t>Fluid comes out at </a:t>
            </a:r>
            <a:r>
              <a:rPr lang="en-US" u="sng" dirty="0" smtClean="0"/>
              <a:t>slower</a:t>
            </a:r>
            <a:r>
              <a:rPr lang="en-US" dirty="0" smtClean="0"/>
              <a:t> rate than hot fluid at hydrothermal vents</a:t>
            </a:r>
          </a:p>
          <a:p>
            <a:pPr lvl="2"/>
            <a:r>
              <a:rPr lang="en-US" dirty="0" smtClean="0"/>
              <a:t>lasts for </a:t>
            </a:r>
            <a:r>
              <a:rPr lang="en-US" u="sng" dirty="0" smtClean="0"/>
              <a:t>longer</a:t>
            </a:r>
            <a:r>
              <a:rPr lang="en-US" dirty="0" smtClean="0"/>
              <a:t> periods of time; some seeps may be </a:t>
            </a:r>
            <a:r>
              <a:rPr lang="en-US" u="sng" dirty="0" smtClean="0"/>
              <a:t>thousands</a:t>
            </a:r>
            <a:r>
              <a:rPr lang="en-US" dirty="0" smtClean="0"/>
              <a:t> of years old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Cold Seeps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ships: </a:t>
            </a:r>
          </a:p>
          <a:p>
            <a:pPr lvl="1"/>
            <a:r>
              <a:rPr lang="en-US" dirty="0" smtClean="0"/>
              <a:t>Photograph the bottom: use </a:t>
            </a:r>
            <a:r>
              <a:rPr lang="en-US" u="sng" dirty="0" smtClean="0"/>
              <a:t>SONAR</a:t>
            </a:r>
            <a:r>
              <a:rPr lang="en-US" dirty="0" smtClean="0"/>
              <a:t>—sound waves that map the ocean floor</a:t>
            </a:r>
          </a:p>
          <a:p>
            <a:pPr lvl="1"/>
            <a:r>
              <a:rPr lang="en-US" dirty="0" smtClean="0"/>
              <a:t>Drop </a:t>
            </a:r>
            <a:r>
              <a:rPr lang="en-US" u="sng" dirty="0" smtClean="0"/>
              <a:t>floats</a:t>
            </a:r>
            <a:r>
              <a:rPr lang="en-US" dirty="0" smtClean="0"/>
              <a:t> into currents to map </a:t>
            </a:r>
            <a:r>
              <a:rPr lang="en-US" u="sng" dirty="0" smtClean="0"/>
              <a:t>currents</a:t>
            </a:r>
          </a:p>
          <a:p>
            <a:pPr lvl="1"/>
            <a:r>
              <a:rPr lang="en-US" dirty="0" smtClean="0"/>
              <a:t>Collect samples of </a:t>
            </a:r>
            <a:r>
              <a:rPr lang="en-US" u="sng" dirty="0" smtClean="0"/>
              <a:t>water</a:t>
            </a:r>
            <a:r>
              <a:rPr lang="en-US" dirty="0" smtClean="0"/>
              <a:t>, rock, and marine life</a:t>
            </a:r>
          </a:p>
          <a:p>
            <a:r>
              <a:rPr lang="en-US" dirty="0" smtClean="0"/>
              <a:t>New technology: </a:t>
            </a:r>
          </a:p>
          <a:p>
            <a:pPr lvl="1"/>
            <a:r>
              <a:rPr lang="en-US" u="sng" dirty="0" smtClean="0"/>
              <a:t>Submersibles</a:t>
            </a:r>
            <a:r>
              <a:rPr lang="en-US" dirty="0" smtClean="0"/>
              <a:t> (submarines), remote-controlled vehicles, </a:t>
            </a:r>
            <a:r>
              <a:rPr lang="en-US" u="sng" dirty="0" smtClean="0"/>
              <a:t>robots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scientists study the deep ocean?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Food </a:t>
            </a:r>
            <a:r>
              <a:rPr lang="en-US" dirty="0"/>
              <a:t>Chain: how </a:t>
            </a:r>
            <a:r>
              <a:rPr lang="en-US" u="sng" dirty="0"/>
              <a:t>energy</a:t>
            </a:r>
            <a:r>
              <a:rPr lang="en-US" dirty="0"/>
              <a:t> travels through an ecosystem—shows what organisms </a:t>
            </a:r>
            <a:r>
              <a:rPr lang="en-US" u="sng" dirty="0"/>
              <a:t>eat</a:t>
            </a:r>
            <a:r>
              <a:rPr lang="en-US" dirty="0"/>
              <a:t>.</a:t>
            </a:r>
            <a:endParaRPr lang="en-US" sz="3600" dirty="0"/>
          </a:p>
          <a:p>
            <a:r>
              <a:rPr lang="en-US" dirty="0" smtClean="0"/>
              <a:t>Food </a:t>
            </a:r>
            <a:r>
              <a:rPr lang="en-US" dirty="0"/>
              <a:t>Web: a more </a:t>
            </a:r>
            <a:r>
              <a:rPr lang="en-US" u="sng" dirty="0"/>
              <a:t>intricate</a:t>
            </a:r>
            <a:r>
              <a:rPr lang="en-US" dirty="0"/>
              <a:t> food chain; animals usually don’t eat only </a:t>
            </a:r>
            <a:r>
              <a:rPr lang="en-US" u="sng" dirty="0"/>
              <a:t>one</a:t>
            </a:r>
            <a:r>
              <a:rPr lang="en-US" dirty="0"/>
              <a:t> thing, and most things are eaten by more than one type of animal. </a:t>
            </a:r>
            <a:endParaRPr lang="en-US" sz="3600" dirty="0"/>
          </a:p>
          <a:p>
            <a:pPr lvl="1"/>
            <a:r>
              <a:rPr lang="en-US" dirty="0"/>
              <a:t>Example: </a:t>
            </a:r>
            <a:r>
              <a:rPr lang="en-US" u="sng" dirty="0" err="1"/>
              <a:t>Kelp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Sea</a:t>
            </a:r>
            <a:r>
              <a:rPr lang="en-US" dirty="0"/>
              <a:t> Urchins, </a:t>
            </a:r>
            <a:r>
              <a:rPr lang="en-US" dirty="0" err="1"/>
              <a:t>Fish</a:t>
            </a:r>
            <a:r>
              <a:rPr lang="en-US" dirty="0" err="1">
                <a:sym typeface="Wingdings"/>
              </a:rPr>
              <a:t></a:t>
            </a:r>
            <a:r>
              <a:rPr lang="en-US" u="sng" dirty="0" err="1"/>
              <a:t>Sea</a:t>
            </a:r>
            <a:r>
              <a:rPr lang="en-US" u="sng" dirty="0"/>
              <a:t> Otters</a:t>
            </a:r>
            <a:r>
              <a:rPr lang="en-US" dirty="0"/>
              <a:t>, </a:t>
            </a:r>
            <a:r>
              <a:rPr lang="en-US" dirty="0" smtClean="0"/>
              <a:t>Sea </a:t>
            </a:r>
            <a:r>
              <a:rPr lang="en-US" dirty="0" err="1"/>
              <a:t>Lions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Killer</a:t>
            </a:r>
            <a:r>
              <a:rPr lang="en-US" dirty="0"/>
              <a:t> Whales, </a:t>
            </a:r>
            <a:r>
              <a:rPr lang="en-US" u="sng" dirty="0" smtClean="0"/>
              <a:t>Sharks</a:t>
            </a:r>
          </a:p>
          <a:p>
            <a:r>
              <a:rPr lang="en-US" sz="3600" dirty="0" smtClean="0"/>
              <a:t>Most marine creatures eat a </a:t>
            </a:r>
            <a:r>
              <a:rPr lang="en-US" sz="3600" u="sng" dirty="0" smtClean="0"/>
              <a:t>variety</a:t>
            </a:r>
            <a:r>
              <a:rPr lang="en-US" sz="3600" dirty="0" smtClean="0"/>
              <a:t> of foods. If one link in a food chain is gone, there are alternate </a:t>
            </a:r>
            <a:r>
              <a:rPr lang="en-US" sz="3600" u="sng" dirty="0" smtClean="0"/>
              <a:t>food</a:t>
            </a:r>
            <a:r>
              <a:rPr lang="en-US" sz="3600" dirty="0" smtClean="0"/>
              <a:t> sources</a:t>
            </a:r>
          </a:p>
          <a:p>
            <a:r>
              <a:rPr lang="en-US" sz="3600" dirty="0" smtClean="0"/>
              <a:t>Ocean food chains/webs are also connected to </a:t>
            </a:r>
            <a:r>
              <a:rPr lang="en-US" sz="3600" u="sng" dirty="0" smtClean="0"/>
              <a:t>land</a:t>
            </a:r>
            <a:r>
              <a:rPr lang="en-US" sz="3600" dirty="0" smtClean="0"/>
              <a:t> organisms (bears may eat </a:t>
            </a:r>
            <a:r>
              <a:rPr lang="en-US" sz="3600" u="sng" dirty="0" smtClean="0"/>
              <a:t>fish</a:t>
            </a:r>
            <a:r>
              <a:rPr lang="en-US" sz="3600" dirty="0" smtClean="0"/>
              <a:t>, dead things on </a:t>
            </a:r>
            <a:r>
              <a:rPr lang="en-US" sz="3600" u="sng" dirty="0" smtClean="0"/>
              <a:t>beach</a:t>
            </a:r>
            <a:r>
              <a:rPr lang="en-US" sz="3600" dirty="0" smtClean="0"/>
              <a:t>, raccoons may eat </a:t>
            </a:r>
            <a:r>
              <a:rPr lang="en-US" sz="3600" u="sng" dirty="0" err="1" smtClean="0"/>
              <a:t>shelfish</a:t>
            </a:r>
            <a:r>
              <a:rPr lang="en-US" sz="3600" dirty="0" smtClean="0"/>
              <a:t>, etc.)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84238"/>
          </a:xfrm>
        </p:spPr>
        <p:txBody>
          <a:bodyPr/>
          <a:lstStyle/>
          <a:p>
            <a:r>
              <a:rPr lang="en-US" dirty="0" smtClean="0"/>
              <a:t>What is a food chain/web?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Ocean Food 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799"/>
            <a:ext cx="8305800" cy="614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Because </a:t>
            </a:r>
            <a:r>
              <a:rPr lang="en-US" u="sng" dirty="0" smtClean="0"/>
              <a:t>sunlight</a:t>
            </a:r>
            <a:r>
              <a:rPr lang="en-US" dirty="0" smtClean="0"/>
              <a:t> doesn’t reach the deep ocean (including hydrothermal vents and cold seeps), microbes have evolved chemosynthetic (using </a:t>
            </a:r>
            <a:r>
              <a:rPr lang="en-US" u="sng" dirty="0" smtClean="0"/>
              <a:t>chemicals</a:t>
            </a:r>
            <a:r>
              <a:rPr lang="en-US" dirty="0" smtClean="0"/>
              <a:t> to make food) processes that create </a:t>
            </a:r>
            <a:r>
              <a:rPr lang="en-US" u="sng" dirty="0" smtClean="0"/>
              <a:t>food</a:t>
            </a:r>
            <a:r>
              <a:rPr lang="en-US" dirty="0" smtClean="0"/>
              <a:t> by reacting oxygen with </a:t>
            </a:r>
            <a:r>
              <a:rPr lang="en-US" u="sng" dirty="0" smtClean="0"/>
              <a:t>chemicals</a:t>
            </a:r>
            <a:r>
              <a:rPr lang="en-US" dirty="0" smtClean="0"/>
              <a:t> (like sulfur and methane) in the water around hydrothermal vents and cold seeps. </a:t>
            </a:r>
          </a:p>
          <a:p>
            <a:pPr lvl="1"/>
            <a:r>
              <a:rPr lang="en-US" dirty="0" smtClean="0"/>
              <a:t>Some animals (like </a:t>
            </a:r>
            <a:r>
              <a:rPr lang="en-US" u="sng" dirty="0" smtClean="0"/>
              <a:t>tubeworms</a:t>
            </a:r>
            <a:r>
              <a:rPr lang="en-US" dirty="0" smtClean="0"/>
              <a:t>) allow these chemosynthetic microbes to live </a:t>
            </a:r>
            <a:r>
              <a:rPr lang="en-US" u="sng" dirty="0" smtClean="0"/>
              <a:t>on/in</a:t>
            </a:r>
            <a:r>
              <a:rPr lang="en-US" dirty="0" smtClean="0"/>
              <a:t> them, providing a </a:t>
            </a:r>
            <a:r>
              <a:rPr lang="en-US" u="sng" dirty="0" smtClean="0"/>
              <a:t>habitat</a:t>
            </a:r>
            <a:r>
              <a:rPr lang="en-US" dirty="0" smtClean="0"/>
              <a:t> for the microbes in exchange for their </a:t>
            </a:r>
            <a:r>
              <a:rPr lang="en-US" u="sng" dirty="0" smtClean="0"/>
              <a:t>nutrients</a:t>
            </a:r>
          </a:p>
          <a:p>
            <a:pPr lvl="1"/>
            <a:r>
              <a:rPr lang="en-US" dirty="0" smtClean="0"/>
              <a:t>Some animals (like clams, </a:t>
            </a:r>
            <a:r>
              <a:rPr lang="en-US" u="sng" dirty="0" smtClean="0"/>
              <a:t>mussels</a:t>
            </a:r>
            <a:r>
              <a:rPr lang="en-US" dirty="0" smtClean="0"/>
              <a:t>, snails, and shrimp) eat the </a:t>
            </a:r>
            <a:r>
              <a:rPr lang="en-US" u="sng" dirty="0" smtClean="0"/>
              <a:t>microbes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Most animals that live in the deep are </a:t>
            </a:r>
            <a:r>
              <a:rPr lang="en-US" u="sng" dirty="0" smtClean="0"/>
              <a:t>carnivores</a:t>
            </a:r>
            <a:r>
              <a:rPr lang="en-US" dirty="0" smtClean="0"/>
              <a:t>, and they eat other </a:t>
            </a:r>
            <a:r>
              <a:rPr lang="en-US" u="sng" dirty="0" smtClean="0"/>
              <a:t>animals</a:t>
            </a:r>
            <a:r>
              <a:rPr lang="en-US" dirty="0" smtClean="0"/>
              <a:t> or dead things that sink to the bottom from the </a:t>
            </a:r>
            <a:r>
              <a:rPr lang="en-US" u="sng" dirty="0" smtClean="0"/>
              <a:t>surface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food chains look like in the deep ocean?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800"/>
          </a:xfrm>
        </p:spPr>
        <p:txBody>
          <a:bodyPr>
            <a:normAutofit/>
          </a:bodyPr>
          <a:lstStyle/>
          <a:p>
            <a:r>
              <a:rPr lang="en-US" u="sng" dirty="0"/>
              <a:t>Keystone</a:t>
            </a:r>
            <a:r>
              <a:rPr lang="en-US" dirty="0"/>
              <a:t> Species: a species that has a greater-than-expected effect on an ecosystem; if it is </a:t>
            </a:r>
            <a:r>
              <a:rPr lang="en-US" u="sng" dirty="0"/>
              <a:t>removed</a:t>
            </a:r>
            <a:r>
              <a:rPr lang="en-US" dirty="0"/>
              <a:t> from the environment, the entire ecosystem is affected </a:t>
            </a:r>
            <a:r>
              <a:rPr lang="en-US" u="sng" dirty="0"/>
              <a:t>dramatically</a:t>
            </a:r>
            <a:r>
              <a:rPr lang="en-US" dirty="0"/>
              <a:t> (sometimes, it completely “collapses”). </a:t>
            </a:r>
            <a:endParaRPr lang="en-US" sz="3600" dirty="0"/>
          </a:p>
          <a:p>
            <a:pPr lvl="1"/>
            <a:r>
              <a:rPr lang="en-US" dirty="0"/>
              <a:t>Many keystone species are </a:t>
            </a:r>
            <a:r>
              <a:rPr lang="en-US" u="sng" dirty="0"/>
              <a:t>top</a:t>
            </a:r>
            <a:r>
              <a:rPr lang="en-US" dirty="0"/>
              <a:t> predators (killer whales, starfish, </a:t>
            </a:r>
            <a:r>
              <a:rPr lang="en-US" u="sng" dirty="0"/>
              <a:t>wolves</a:t>
            </a:r>
            <a:r>
              <a:rPr lang="en-US" dirty="0"/>
              <a:t>, bears)</a:t>
            </a:r>
            <a:endParaRPr lang="en-US" sz="3200" dirty="0"/>
          </a:p>
          <a:p>
            <a:pPr lvl="1"/>
            <a:r>
              <a:rPr lang="en-US" dirty="0"/>
              <a:t>Example: In the food web above, </a:t>
            </a:r>
            <a:r>
              <a:rPr lang="en-US" u="sng" dirty="0"/>
              <a:t>killer whales</a:t>
            </a:r>
            <a:r>
              <a:rPr lang="en-US" dirty="0"/>
              <a:t> are the keystone species.  If they are removed from the environment, there will be too many </a:t>
            </a:r>
            <a:r>
              <a:rPr lang="en-US" u="sng" dirty="0"/>
              <a:t>salmon</a:t>
            </a:r>
            <a:r>
              <a:rPr lang="en-US" dirty="0"/>
              <a:t>, which will provide more food for the </a:t>
            </a:r>
            <a:r>
              <a:rPr lang="en-US" u="sng" dirty="0"/>
              <a:t>seals</a:t>
            </a:r>
            <a:r>
              <a:rPr lang="en-US" dirty="0"/>
              <a:t> and sea lions who’s population will increase, then seals and sea lions along with salmon will eat all of the </a:t>
            </a:r>
            <a:r>
              <a:rPr lang="en-US" u="sng" dirty="0"/>
              <a:t>herring</a:t>
            </a:r>
            <a:r>
              <a:rPr lang="en-US" dirty="0"/>
              <a:t>, which will lead to too many zooplankton, which will eat all of the phytoplankton, which will lead to not enough </a:t>
            </a:r>
            <a:r>
              <a:rPr lang="en-US" u="sng" dirty="0"/>
              <a:t>food</a:t>
            </a:r>
            <a:r>
              <a:rPr lang="en-US" dirty="0"/>
              <a:t> for the baleen whale (and less </a:t>
            </a:r>
            <a:r>
              <a:rPr lang="en-US" u="sng" dirty="0"/>
              <a:t>oxygen</a:t>
            </a:r>
            <a:r>
              <a:rPr lang="en-US" dirty="0" smtClean="0"/>
              <a:t>).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keystone species?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Intertidal </a:t>
            </a:r>
            <a:r>
              <a:rPr lang="en-US" dirty="0"/>
              <a:t>zone: habitat at edge of </a:t>
            </a:r>
            <a:r>
              <a:rPr lang="en-US" u="sng" dirty="0"/>
              <a:t>shoreline</a:t>
            </a:r>
            <a:endParaRPr lang="en-US" sz="3600" u="sng" dirty="0"/>
          </a:p>
          <a:p>
            <a:pPr lvl="1"/>
            <a:r>
              <a:rPr lang="en-US" dirty="0"/>
              <a:t>Between high and low </a:t>
            </a:r>
            <a:r>
              <a:rPr lang="en-US" u="sng" dirty="0"/>
              <a:t>tide</a:t>
            </a:r>
            <a:r>
              <a:rPr lang="en-US" dirty="0"/>
              <a:t> marks</a:t>
            </a:r>
            <a:endParaRPr lang="en-US" sz="3200" dirty="0"/>
          </a:p>
          <a:p>
            <a:pPr lvl="1"/>
            <a:r>
              <a:rPr lang="en-US" u="sng" dirty="0"/>
              <a:t>Changing</a:t>
            </a:r>
            <a:r>
              <a:rPr lang="en-US" dirty="0"/>
              <a:t> conditions</a:t>
            </a:r>
            <a:endParaRPr lang="en-US" sz="3200" dirty="0"/>
          </a:p>
          <a:p>
            <a:pPr lvl="1"/>
            <a:r>
              <a:rPr lang="en-US" dirty="0"/>
              <a:t>At </a:t>
            </a:r>
            <a:r>
              <a:rPr lang="en-US" u="sng" dirty="0"/>
              <a:t>low</a:t>
            </a:r>
            <a:r>
              <a:rPr lang="en-US" dirty="0"/>
              <a:t> tide</a:t>
            </a:r>
            <a:endParaRPr lang="en-US" sz="3200" dirty="0"/>
          </a:p>
          <a:p>
            <a:pPr lvl="2"/>
            <a:r>
              <a:rPr lang="en-US" u="sng" dirty="0"/>
              <a:t>dry</a:t>
            </a:r>
            <a:r>
              <a:rPr lang="en-US" dirty="0"/>
              <a:t>, direct </a:t>
            </a:r>
            <a:r>
              <a:rPr lang="en-US" u="sng" dirty="0"/>
              <a:t>sunlight</a:t>
            </a:r>
            <a:endParaRPr lang="en-US" sz="2800" u="sng" dirty="0"/>
          </a:p>
          <a:p>
            <a:pPr lvl="2"/>
            <a:r>
              <a:rPr lang="en-US" dirty="0"/>
              <a:t>Organisms must be able to live out of </a:t>
            </a:r>
            <a:r>
              <a:rPr lang="en-US" u="sng" dirty="0"/>
              <a:t>water</a:t>
            </a:r>
            <a:r>
              <a:rPr lang="en-US" dirty="0"/>
              <a:t> &amp; tolerate </a:t>
            </a:r>
            <a:r>
              <a:rPr lang="en-US" u="sng" dirty="0"/>
              <a:t>air</a:t>
            </a:r>
            <a:r>
              <a:rPr lang="en-US" dirty="0"/>
              <a:t> temp!</a:t>
            </a:r>
            <a:endParaRPr lang="en-US" sz="2800" dirty="0"/>
          </a:p>
          <a:p>
            <a:pPr lvl="1"/>
            <a:r>
              <a:rPr lang="en-US" dirty="0"/>
              <a:t>At </a:t>
            </a:r>
            <a:r>
              <a:rPr lang="en-US" u="sng" dirty="0"/>
              <a:t>high</a:t>
            </a:r>
            <a:r>
              <a:rPr lang="en-US" dirty="0"/>
              <a:t> tide</a:t>
            </a:r>
            <a:endParaRPr lang="en-US" sz="3200" dirty="0"/>
          </a:p>
          <a:p>
            <a:pPr lvl="2"/>
            <a:r>
              <a:rPr lang="en-US" dirty="0"/>
              <a:t>Covered in </a:t>
            </a:r>
            <a:r>
              <a:rPr lang="en-US" u="sng" dirty="0"/>
              <a:t>water</a:t>
            </a:r>
            <a:endParaRPr lang="en-US" sz="2800" u="sng" dirty="0"/>
          </a:p>
          <a:p>
            <a:pPr lvl="2"/>
            <a:r>
              <a:rPr lang="en-US" dirty="0"/>
              <a:t>Organisms must be able to live </a:t>
            </a:r>
            <a:r>
              <a:rPr lang="en-US" u="sng" dirty="0"/>
              <a:t>underwater</a:t>
            </a:r>
            <a:r>
              <a:rPr lang="en-US" dirty="0"/>
              <a:t> &amp; tolerate water temp</a:t>
            </a:r>
            <a:endParaRPr lang="en-US" sz="2800" dirty="0"/>
          </a:p>
          <a:p>
            <a:pPr lvl="1"/>
            <a:r>
              <a:rPr lang="en-US" dirty="0"/>
              <a:t>Tidal </a:t>
            </a:r>
            <a:r>
              <a:rPr lang="en-US" u="sng" dirty="0"/>
              <a:t>pools</a:t>
            </a:r>
            <a:r>
              <a:rPr lang="en-US" dirty="0"/>
              <a:t>: areas along the shore where </a:t>
            </a:r>
            <a:r>
              <a:rPr lang="en-US" u="sng" dirty="0"/>
              <a:t>water</a:t>
            </a:r>
            <a:r>
              <a:rPr lang="en-US" dirty="0"/>
              <a:t> remains at low tide.</a:t>
            </a:r>
            <a:endParaRPr lang="en-US" sz="3200" dirty="0"/>
          </a:p>
          <a:p>
            <a:pPr lvl="2"/>
            <a:r>
              <a:rPr lang="en-US" dirty="0"/>
              <a:t>Plants and animals that live here must be able to survive huge </a:t>
            </a:r>
            <a:r>
              <a:rPr lang="en-US" u="sng" dirty="0"/>
              <a:t>changes</a:t>
            </a:r>
            <a:r>
              <a:rPr lang="en-US" dirty="0"/>
              <a:t> in </a:t>
            </a:r>
            <a:r>
              <a:rPr lang="en-US" u="sng" dirty="0"/>
              <a:t>salinity</a:t>
            </a:r>
            <a:r>
              <a:rPr lang="en-US" dirty="0"/>
              <a:t> (</a:t>
            </a:r>
            <a:r>
              <a:rPr lang="en-US" dirty="0" err="1"/>
              <a:t>evaporation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salinity</a:t>
            </a:r>
            <a:r>
              <a:rPr lang="en-US" dirty="0"/>
              <a:t> </a:t>
            </a:r>
            <a:r>
              <a:rPr lang="en-US" u="sng" dirty="0"/>
              <a:t>increases</a:t>
            </a:r>
            <a:r>
              <a:rPr lang="en-US" dirty="0"/>
              <a:t>; water comes </a:t>
            </a:r>
            <a:r>
              <a:rPr lang="en-US" dirty="0" err="1"/>
              <a:t>back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salinity</a:t>
            </a:r>
            <a:r>
              <a:rPr lang="en-US" dirty="0"/>
              <a:t> </a:t>
            </a:r>
            <a:r>
              <a:rPr lang="en-US" u="sng" dirty="0"/>
              <a:t>decreases</a:t>
            </a:r>
            <a:r>
              <a:rPr lang="en-US" dirty="0"/>
              <a:t>)</a:t>
            </a:r>
            <a:endParaRPr lang="en-US" sz="2800" dirty="0"/>
          </a:p>
          <a:p>
            <a:pPr lvl="1"/>
            <a:r>
              <a:rPr lang="en-US" dirty="0"/>
              <a:t>Organisms have ways to </a:t>
            </a:r>
            <a:r>
              <a:rPr lang="en-US" u="sng" dirty="0"/>
              <a:t>survive</a:t>
            </a:r>
            <a:r>
              <a:rPr lang="en-US" dirty="0"/>
              <a:t> the changing conditions (mussels close shells to keep from </a:t>
            </a:r>
            <a:r>
              <a:rPr lang="en-US" u="sng" dirty="0"/>
              <a:t>drying</a:t>
            </a:r>
            <a:r>
              <a:rPr lang="en-US" dirty="0"/>
              <a:t> out , crabs </a:t>
            </a:r>
            <a:r>
              <a:rPr lang="en-US" u="sng" dirty="0"/>
              <a:t>walk</a:t>
            </a:r>
            <a:r>
              <a:rPr lang="en-US" dirty="0"/>
              <a:t> or burrow to find shelter, etc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dirty="0" smtClean="0"/>
              <a:t>Habitats: Intertidal Zone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952" b="395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228600"/>
            <a:ext cx="584702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Estuaries</a:t>
            </a:r>
            <a:r>
              <a:rPr lang="en-US" dirty="0"/>
              <a:t>:  where fresh water and </a:t>
            </a:r>
            <a:r>
              <a:rPr lang="en-US" u="sng" dirty="0"/>
              <a:t>salt</a:t>
            </a:r>
            <a:r>
              <a:rPr lang="en-US" dirty="0"/>
              <a:t> water </a:t>
            </a:r>
            <a:r>
              <a:rPr lang="en-US" dirty="0" smtClean="0"/>
              <a:t>mix (where </a:t>
            </a:r>
            <a:r>
              <a:rPr lang="en-US" u="sng" dirty="0" smtClean="0"/>
              <a:t>rivers</a:t>
            </a:r>
            <a:r>
              <a:rPr lang="en-US" dirty="0" smtClean="0"/>
              <a:t> meet the ocean)</a:t>
            </a:r>
            <a:endParaRPr lang="en-US" sz="3600" dirty="0"/>
          </a:p>
          <a:p>
            <a:pPr lvl="1"/>
            <a:r>
              <a:rPr lang="en-US" dirty="0"/>
              <a:t>Not very </a:t>
            </a:r>
            <a:r>
              <a:rPr lang="en-US" u="sng" dirty="0"/>
              <a:t>salty</a:t>
            </a:r>
            <a:r>
              <a:rPr lang="en-US" dirty="0"/>
              <a:t>; salinity </a:t>
            </a:r>
            <a:r>
              <a:rPr lang="en-US" u="sng" dirty="0"/>
              <a:t>changes</a:t>
            </a:r>
            <a:r>
              <a:rPr lang="en-US" dirty="0"/>
              <a:t> with tides</a:t>
            </a:r>
            <a:endParaRPr lang="en-US" sz="3200" dirty="0"/>
          </a:p>
          <a:p>
            <a:pPr lvl="1"/>
            <a:r>
              <a:rPr lang="en-US" dirty="0"/>
              <a:t>LOTS of </a:t>
            </a:r>
            <a:r>
              <a:rPr lang="en-US" u="sng" dirty="0" smtClean="0"/>
              <a:t>life</a:t>
            </a:r>
            <a:r>
              <a:rPr lang="en-US" dirty="0" smtClean="0"/>
              <a:t>: extremely </a:t>
            </a:r>
            <a:r>
              <a:rPr lang="en-US" u="sng" dirty="0" smtClean="0"/>
              <a:t>diverse</a:t>
            </a:r>
          </a:p>
          <a:p>
            <a:pPr lvl="2"/>
            <a:r>
              <a:rPr lang="en-US" dirty="0" smtClean="0"/>
              <a:t>All must be able to </a:t>
            </a:r>
            <a:r>
              <a:rPr lang="en-US" u="sng" dirty="0" smtClean="0"/>
              <a:t>adapt</a:t>
            </a:r>
            <a:r>
              <a:rPr lang="en-US" dirty="0" smtClean="0"/>
              <a:t> to changing conditions</a:t>
            </a:r>
          </a:p>
          <a:p>
            <a:pPr lvl="2"/>
            <a:r>
              <a:rPr lang="en-US" dirty="0" smtClean="0"/>
              <a:t>Very good “</a:t>
            </a:r>
            <a:r>
              <a:rPr lang="en-US" u="sng" dirty="0" smtClean="0"/>
              <a:t>nurseries</a:t>
            </a:r>
            <a:r>
              <a:rPr lang="en-US" dirty="0" smtClean="0"/>
              <a:t>” for fish: allow eggs to </a:t>
            </a:r>
            <a:r>
              <a:rPr lang="en-US" u="sng" dirty="0" smtClean="0"/>
              <a:t>hatch</a:t>
            </a:r>
            <a:r>
              <a:rPr lang="en-US" dirty="0" smtClean="0"/>
              <a:t> and grow safely before migrating out to sea</a:t>
            </a:r>
            <a:endParaRPr lang="en-US" dirty="0"/>
          </a:p>
          <a:p>
            <a:pPr lvl="1"/>
            <a:r>
              <a:rPr lang="en-US" u="sng" dirty="0"/>
              <a:t>Nutrients</a:t>
            </a:r>
            <a:r>
              <a:rPr lang="en-US" dirty="0"/>
              <a:t> washed in </a:t>
            </a:r>
            <a:r>
              <a:rPr lang="en-US" dirty="0" smtClean="0"/>
              <a:t>from the ocean by </a:t>
            </a:r>
            <a:r>
              <a:rPr lang="en-US" u="sng" dirty="0" smtClean="0"/>
              <a:t>tides</a:t>
            </a:r>
            <a:r>
              <a:rPr lang="en-US" dirty="0" smtClean="0"/>
              <a:t>, sediment rich in nutrients washes out from </a:t>
            </a:r>
            <a:r>
              <a:rPr lang="en-US" u="sng" dirty="0" smtClean="0"/>
              <a:t>rivers</a:t>
            </a:r>
          </a:p>
          <a:p>
            <a:pPr lvl="2"/>
            <a:r>
              <a:rPr lang="en-US" dirty="0" smtClean="0"/>
              <a:t>These nutrients are constantly mixed by the </a:t>
            </a:r>
            <a:r>
              <a:rPr lang="en-US" u="sng" dirty="0" smtClean="0"/>
              <a:t>tide</a:t>
            </a:r>
            <a:r>
              <a:rPr lang="en-US" dirty="0" smtClean="0"/>
              <a:t>, creating very </a:t>
            </a:r>
            <a:r>
              <a:rPr lang="en-US" u="sng" dirty="0" smtClean="0"/>
              <a:t>fertile</a:t>
            </a:r>
            <a:r>
              <a:rPr lang="en-US" dirty="0" smtClean="0"/>
              <a:t> conditions for plants and animals</a:t>
            </a:r>
          </a:p>
          <a:p>
            <a:pPr lvl="1"/>
            <a:r>
              <a:rPr lang="en-US" dirty="0" smtClean="0"/>
              <a:t>Estuaries are one of the most </a:t>
            </a:r>
            <a:r>
              <a:rPr lang="en-US" u="sng" dirty="0" smtClean="0"/>
              <a:t>productive</a:t>
            </a:r>
            <a:r>
              <a:rPr lang="en-US" dirty="0" smtClean="0"/>
              <a:t> ecosystems on Earth. </a:t>
            </a:r>
          </a:p>
          <a:p>
            <a:pPr lvl="1"/>
            <a:r>
              <a:rPr lang="en-US" dirty="0" smtClean="0"/>
              <a:t>Estuary waters are </a:t>
            </a:r>
            <a:r>
              <a:rPr lang="en-US" u="sng" dirty="0" smtClean="0"/>
              <a:t>shallow</a:t>
            </a:r>
            <a:r>
              <a:rPr lang="en-US" dirty="0" smtClean="0"/>
              <a:t> (less than 30ft deep), so </a:t>
            </a:r>
            <a:r>
              <a:rPr lang="en-US" u="sng" dirty="0" smtClean="0"/>
              <a:t>sunlight</a:t>
            </a:r>
            <a:r>
              <a:rPr lang="en-US" dirty="0" smtClean="0"/>
              <a:t> reaches the bottom, allowing </a:t>
            </a:r>
            <a:r>
              <a:rPr lang="en-US" u="sng" dirty="0" smtClean="0"/>
              <a:t>plants</a:t>
            </a:r>
            <a:r>
              <a:rPr lang="en-US" dirty="0" smtClean="0"/>
              <a:t> to grow.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smtClean="0"/>
              <a:t>Habitats: Estuaries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08333" cy="3450696"/>
          </a:xfrm>
        </p:spPr>
        <p:txBody>
          <a:bodyPr/>
          <a:lstStyle/>
          <a:p>
            <a:r>
              <a:rPr lang="en-US" dirty="0" smtClean="0"/>
              <a:t>There are a lot of Estuaries in NC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largest</a:t>
            </a:r>
            <a:r>
              <a:rPr lang="en-US" dirty="0" smtClean="0"/>
              <a:t> estuary in NC is </a:t>
            </a:r>
            <a:r>
              <a:rPr lang="en-US" u="sng" dirty="0" smtClean="0"/>
              <a:t>Pamlico</a:t>
            </a:r>
            <a:r>
              <a:rPr lang="en-US" dirty="0" smtClean="0"/>
              <a:t> Sound. </a:t>
            </a:r>
          </a:p>
          <a:p>
            <a:pPr lvl="1"/>
            <a:r>
              <a:rPr lang="en-US" u="sng" dirty="0" smtClean="0"/>
              <a:t>Water</a:t>
            </a:r>
            <a:r>
              <a:rPr lang="en-US" dirty="0" smtClean="0"/>
              <a:t> drains into here from a variety of places in both </a:t>
            </a:r>
            <a:r>
              <a:rPr lang="en-US" u="sng" dirty="0" smtClean="0"/>
              <a:t>NC</a:t>
            </a:r>
            <a:r>
              <a:rPr lang="en-US" dirty="0" smtClean="0"/>
              <a:t> and </a:t>
            </a:r>
            <a:r>
              <a:rPr lang="en-US" u="sng" dirty="0" smtClean="0"/>
              <a:t>Virginia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 in North Carolina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76600"/>
            <a:ext cx="4191000" cy="28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They help control </a:t>
            </a:r>
            <a:r>
              <a:rPr lang="en-US" u="sng" dirty="0" smtClean="0"/>
              <a:t>erosion</a:t>
            </a:r>
            <a:r>
              <a:rPr lang="en-US" dirty="0" smtClean="0"/>
              <a:t> (the washing away of land/beach) and reduce </a:t>
            </a:r>
            <a:r>
              <a:rPr lang="en-US" u="sng" dirty="0" smtClean="0"/>
              <a:t>flooding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Sandbars buffer the impact of </a:t>
            </a:r>
            <a:r>
              <a:rPr lang="en-US" u="sng" dirty="0" smtClean="0"/>
              <a:t>waves</a:t>
            </a:r>
            <a:r>
              <a:rPr lang="en-US" dirty="0" smtClean="0"/>
              <a:t>, while plants and shellfish </a:t>
            </a:r>
            <a:r>
              <a:rPr lang="en-US" u="sng" dirty="0" smtClean="0"/>
              <a:t>anchor</a:t>
            </a:r>
            <a:r>
              <a:rPr lang="en-US" dirty="0" smtClean="0"/>
              <a:t> the shore against tides.</a:t>
            </a:r>
          </a:p>
          <a:p>
            <a:r>
              <a:rPr lang="en-US" dirty="0" smtClean="0"/>
              <a:t>Act as an environmental </a:t>
            </a:r>
            <a:r>
              <a:rPr lang="en-US" u="sng" dirty="0" smtClean="0"/>
              <a:t>filter</a:t>
            </a:r>
            <a:r>
              <a:rPr lang="en-US" dirty="0" smtClean="0"/>
              <a:t>: plants and animals here filter out </a:t>
            </a:r>
            <a:r>
              <a:rPr lang="en-US" u="sng" dirty="0" smtClean="0"/>
              <a:t>pollutants</a:t>
            </a:r>
            <a:r>
              <a:rPr lang="en-US" dirty="0" smtClean="0"/>
              <a:t> from the water. </a:t>
            </a:r>
          </a:p>
          <a:p>
            <a:pPr lvl="1"/>
            <a:r>
              <a:rPr lang="en-US" dirty="0" smtClean="0"/>
              <a:t>Salt marsh plants trap some of the </a:t>
            </a:r>
            <a:r>
              <a:rPr lang="en-US" u="sng" dirty="0" smtClean="0"/>
              <a:t>chemicals</a:t>
            </a:r>
            <a:r>
              <a:rPr lang="en-US" dirty="0" smtClean="0"/>
              <a:t> and </a:t>
            </a:r>
            <a:r>
              <a:rPr lang="en-US" u="sng" dirty="0" smtClean="0"/>
              <a:t>pathogens</a:t>
            </a:r>
            <a:r>
              <a:rPr lang="en-US" dirty="0" smtClean="0"/>
              <a:t> carried by rivers and move them into the soil where they are </a:t>
            </a:r>
            <a:r>
              <a:rPr lang="en-US" u="sng" dirty="0" smtClean="0"/>
              <a:t>neutralized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Oysters filter </a:t>
            </a:r>
            <a:r>
              <a:rPr lang="en-US" u="sng" dirty="0" smtClean="0"/>
              <a:t>impurities</a:t>
            </a:r>
            <a:r>
              <a:rPr lang="en-US" dirty="0" smtClean="0"/>
              <a:t> out of water as they </a:t>
            </a:r>
            <a:r>
              <a:rPr lang="en-US" u="sng" dirty="0" smtClean="0"/>
              <a:t>eat</a:t>
            </a:r>
            <a:r>
              <a:rPr lang="en-US" dirty="0" smtClean="0"/>
              <a:t>, collecting the contaminants in their bodies (Fun fact: oysters can filter </a:t>
            </a:r>
            <a:r>
              <a:rPr lang="en-US" u="sng" dirty="0" smtClean="0"/>
              <a:t>25</a:t>
            </a:r>
            <a:r>
              <a:rPr lang="en-US" dirty="0" smtClean="0"/>
              <a:t> gallons of water a day)</a:t>
            </a:r>
          </a:p>
          <a:p>
            <a:pPr lvl="1"/>
            <a:r>
              <a:rPr lang="en-US" u="sng" dirty="0" smtClean="0"/>
              <a:t>Bacteria</a:t>
            </a:r>
            <a:r>
              <a:rPr lang="en-US" dirty="0" smtClean="0"/>
              <a:t> eat organic matter found in sediment and release carbon dioxide and </a:t>
            </a:r>
            <a:r>
              <a:rPr lang="en-US" u="sng" dirty="0" smtClean="0"/>
              <a:t>methane</a:t>
            </a:r>
            <a:r>
              <a:rPr lang="en-US" dirty="0" smtClean="0"/>
              <a:t>, preventing these gases from </a:t>
            </a:r>
            <a:r>
              <a:rPr lang="en-US" u="sng" dirty="0" smtClean="0"/>
              <a:t>building up </a:t>
            </a:r>
            <a:r>
              <a:rPr lang="en-US" dirty="0" smtClean="0"/>
              <a:t>in the estuary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>
            <a:normAutofit/>
          </a:bodyPr>
          <a:lstStyle/>
          <a:p>
            <a:r>
              <a:rPr lang="en-US" dirty="0" smtClean="0"/>
              <a:t>Why are estuaries important?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50</a:t>
            </a:r>
            <a:r>
              <a:rPr lang="en-US" dirty="0"/>
              <a:t>% of people live within 50 miles of the sea; big </a:t>
            </a:r>
            <a:r>
              <a:rPr lang="en-US" u="sng" dirty="0"/>
              <a:t>cities</a:t>
            </a:r>
            <a:r>
              <a:rPr lang="en-US" dirty="0"/>
              <a:t> are often near where rivers meet the sea.</a:t>
            </a:r>
            <a:endParaRPr lang="en-US" sz="3600" dirty="0"/>
          </a:p>
          <a:p>
            <a:pPr lvl="1"/>
            <a:r>
              <a:rPr lang="en-US" dirty="0"/>
              <a:t>We harm estuaries: </a:t>
            </a:r>
            <a:r>
              <a:rPr lang="en-US" u="sng" dirty="0"/>
              <a:t>shrimp</a:t>
            </a:r>
            <a:r>
              <a:rPr lang="en-US" dirty="0"/>
              <a:t> farms, </a:t>
            </a:r>
            <a:r>
              <a:rPr lang="en-US" dirty="0" smtClean="0"/>
              <a:t>estuaries filled </a:t>
            </a:r>
            <a:r>
              <a:rPr lang="en-US" dirty="0"/>
              <a:t>in for raising </a:t>
            </a:r>
            <a:r>
              <a:rPr lang="en-US" u="sng" dirty="0"/>
              <a:t>crops</a:t>
            </a:r>
            <a:r>
              <a:rPr lang="en-US" dirty="0"/>
              <a:t> or housing, </a:t>
            </a:r>
            <a:r>
              <a:rPr lang="en-US" u="sng" dirty="0" smtClean="0"/>
              <a:t>POLLUTION</a:t>
            </a:r>
          </a:p>
          <a:p>
            <a:pPr lvl="2"/>
            <a:r>
              <a:rPr lang="en-US" u="sng" dirty="0" smtClean="0"/>
              <a:t>Toxins</a:t>
            </a:r>
            <a:r>
              <a:rPr lang="en-US" dirty="0" smtClean="0"/>
              <a:t> can build up, causing environmental  and </a:t>
            </a:r>
            <a:r>
              <a:rPr lang="en-US" u="sng" dirty="0" smtClean="0"/>
              <a:t>health</a:t>
            </a:r>
            <a:r>
              <a:rPr lang="en-US" dirty="0" smtClean="0"/>
              <a:t> problems</a:t>
            </a:r>
            <a:endParaRPr lang="en-US" dirty="0"/>
          </a:p>
          <a:p>
            <a:pPr lvl="1"/>
            <a:r>
              <a:rPr lang="en-US" dirty="0"/>
              <a:t>Protection from government (make </a:t>
            </a:r>
            <a:r>
              <a:rPr lang="en-US" u="sng" dirty="0"/>
              <a:t>laws</a:t>
            </a:r>
            <a:r>
              <a:rPr lang="en-US" dirty="0"/>
              <a:t>) and local organizations and individuals (</a:t>
            </a:r>
            <a:r>
              <a:rPr lang="en-US" u="sng" dirty="0"/>
              <a:t>cleaning</a:t>
            </a:r>
            <a:r>
              <a:rPr lang="en-US" dirty="0" smtClean="0"/>
              <a:t>)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humans harming estuaries?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486400"/>
          </a:xfrm>
        </p:spPr>
        <p:txBody>
          <a:bodyPr>
            <a:normAutofit fontScale="92500"/>
          </a:bodyPr>
          <a:lstStyle/>
          <a:p>
            <a:r>
              <a:rPr lang="en-US" dirty="0"/>
              <a:t>Wetlands form along </a:t>
            </a:r>
            <a:r>
              <a:rPr lang="en-US" u="sng" dirty="0"/>
              <a:t>edges</a:t>
            </a:r>
            <a:r>
              <a:rPr lang="en-US" dirty="0"/>
              <a:t> of </a:t>
            </a:r>
            <a:r>
              <a:rPr lang="en-US" dirty="0" smtClean="0"/>
              <a:t>estuaries; </a:t>
            </a:r>
            <a:r>
              <a:rPr lang="en-US" u="sng" dirty="0" smtClean="0"/>
              <a:t>swampy</a:t>
            </a:r>
            <a:r>
              <a:rPr lang="en-US" dirty="0" smtClean="0"/>
              <a:t> </a:t>
            </a:r>
            <a:r>
              <a:rPr lang="en-US" dirty="0"/>
              <a:t>areas</a:t>
            </a:r>
            <a:endParaRPr lang="en-US" sz="3200" dirty="0"/>
          </a:p>
          <a:p>
            <a:r>
              <a:rPr lang="en-US" u="sng" dirty="0"/>
              <a:t>2</a:t>
            </a:r>
            <a:r>
              <a:rPr lang="en-US" dirty="0"/>
              <a:t> </a:t>
            </a:r>
            <a:r>
              <a:rPr lang="en-US" dirty="0" smtClean="0"/>
              <a:t>kinds:</a:t>
            </a:r>
            <a:endParaRPr lang="en-US" sz="3600" dirty="0"/>
          </a:p>
          <a:p>
            <a:pPr lvl="1"/>
            <a:r>
              <a:rPr lang="en-US" u="sng" dirty="0"/>
              <a:t>Salt </a:t>
            </a:r>
            <a:r>
              <a:rPr lang="en-US" u="sng" dirty="0" smtClean="0"/>
              <a:t>Marshes</a:t>
            </a:r>
            <a:r>
              <a:rPr lang="en-US" sz="3200" dirty="0" smtClean="0"/>
              <a:t>: </a:t>
            </a:r>
            <a:r>
              <a:rPr lang="en-US" dirty="0" smtClean="0"/>
              <a:t>away </a:t>
            </a:r>
            <a:r>
              <a:rPr lang="en-US" dirty="0"/>
              <a:t>from equator, in </a:t>
            </a:r>
            <a:r>
              <a:rPr lang="en-US" u="sng" dirty="0"/>
              <a:t>cooler</a:t>
            </a:r>
            <a:r>
              <a:rPr lang="en-US" dirty="0"/>
              <a:t> </a:t>
            </a:r>
            <a:r>
              <a:rPr lang="en-US" dirty="0" smtClean="0"/>
              <a:t>areas</a:t>
            </a:r>
            <a:r>
              <a:rPr lang="en-US" sz="2800" dirty="0" smtClean="0"/>
              <a:t>; </a:t>
            </a:r>
            <a:r>
              <a:rPr lang="en-US" dirty="0" smtClean="0"/>
              <a:t>protect </a:t>
            </a:r>
            <a:r>
              <a:rPr lang="en-US" u="sng" dirty="0"/>
              <a:t>shoreline</a:t>
            </a:r>
            <a:endParaRPr lang="en-US" sz="2800" u="sng" dirty="0"/>
          </a:p>
          <a:p>
            <a:pPr lvl="2"/>
            <a:r>
              <a:rPr lang="en-US" dirty="0"/>
              <a:t>rich </a:t>
            </a:r>
            <a:r>
              <a:rPr lang="en-US" u="sng" dirty="0"/>
              <a:t>soil</a:t>
            </a:r>
            <a:r>
              <a:rPr lang="en-US" dirty="0"/>
              <a:t>, grasses provide important </a:t>
            </a:r>
            <a:r>
              <a:rPr lang="en-US" u="sng" dirty="0"/>
              <a:t>habitat</a:t>
            </a:r>
            <a:r>
              <a:rPr lang="en-US" dirty="0"/>
              <a:t> for fish, birds, etc.</a:t>
            </a:r>
            <a:endParaRPr lang="en-US" sz="2800" dirty="0"/>
          </a:p>
          <a:p>
            <a:pPr lvl="2"/>
            <a:r>
              <a:rPr lang="en-US" dirty="0"/>
              <a:t>marsh </a:t>
            </a:r>
            <a:r>
              <a:rPr lang="en-US" u="sng" dirty="0"/>
              <a:t>grasses</a:t>
            </a:r>
            <a:r>
              <a:rPr lang="en-US" dirty="0"/>
              <a:t> are important: have thick </a:t>
            </a:r>
            <a:r>
              <a:rPr lang="en-US" u="sng" dirty="0"/>
              <a:t>root</a:t>
            </a:r>
            <a:r>
              <a:rPr lang="en-US" dirty="0"/>
              <a:t> systems that help hold the muddy soil together; many small </a:t>
            </a:r>
            <a:r>
              <a:rPr lang="en-US" u="sng" dirty="0"/>
              <a:t>fish</a:t>
            </a:r>
            <a:r>
              <a:rPr lang="en-US" dirty="0"/>
              <a:t> and other animals live in the grass</a:t>
            </a:r>
            <a:endParaRPr lang="en-US" sz="2800" dirty="0"/>
          </a:p>
          <a:p>
            <a:pPr lvl="1"/>
            <a:r>
              <a:rPr lang="en-US" u="sng" dirty="0"/>
              <a:t>Mangrove </a:t>
            </a:r>
            <a:r>
              <a:rPr lang="en-US" u="sng" dirty="0" smtClean="0"/>
              <a:t>Forests</a:t>
            </a:r>
            <a:r>
              <a:rPr lang="en-US" sz="3200" dirty="0" smtClean="0"/>
              <a:t>: </a:t>
            </a:r>
            <a:r>
              <a:rPr lang="en-US" dirty="0" smtClean="0"/>
              <a:t>found </a:t>
            </a:r>
            <a:r>
              <a:rPr lang="en-US" dirty="0"/>
              <a:t>in </a:t>
            </a:r>
            <a:r>
              <a:rPr lang="en-US" u="sng" dirty="0"/>
              <a:t>tropical</a:t>
            </a:r>
            <a:r>
              <a:rPr lang="en-US" dirty="0"/>
              <a:t> areas (</a:t>
            </a:r>
            <a:r>
              <a:rPr lang="en-US" dirty="0" smtClean="0"/>
              <a:t>Florida), lots </a:t>
            </a:r>
            <a:r>
              <a:rPr lang="en-US" dirty="0"/>
              <a:t>of trees and </a:t>
            </a:r>
            <a:r>
              <a:rPr lang="en-US" dirty="0" smtClean="0"/>
              <a:t>shrubs</a:t>
            </a:r>
            <a:r>
              <a:rPr lang="en-US" sz="2800" dirty="0" smtClean="0"/>
              <a:t>, </a:t>
            </a:r>
            <a:r>
              <a:rPr lang="en-US" dirty="0" smtClean="0"/>
              <a:t>protect </a:t>
            </a:r>
            <a:r>
              <a:rPr lang="en-US" u="sng" dirty="0" smtClean="0"/>
              <a:t>shoreline</a:t>
            </a:r>
          </a:p>
          <a:p>
            <a:r>
              <a:rPr lang="en-US" sz="3200" dirty="0" smtClean="0"/>
              <a:t>Swamps and marshes take the initial impact of high </a:t>
            </a:r>
            <a:r>
              <a:rPr lang="en-US" sz="3200" u="sng" dirty="0" smtClean="0"/>
              <a:t>winds</a:t>
            </a:r>
            <a:r>
              <a:rPr lang="en-US" sz="3200" dirty="0" smtClean="0"/>
              <a:t> from the ocean, soak up heavy </a:t>
            </a:r>
            <a:r>
              <a:rPr lang="en-US" sz="3200" u="sng" dirty="0" smtClean="0"/>
              <a:t>rain</a:t>
            </a:r>
            <a:r>
              <a:rPr lang="en-US" sz="3200" dirty="0" smtClean="0"/>
              <a:t> and storm surges, and release the extra </a:t>
            </a:r>
            <a:r>
              <a:rPr lang="en-US" sz="3200" u="sng" dirty="0" smtClean="0"/>
              <a:t>water</a:t>
            </a:r>
            <a:r>
              <a:rPr lang="en-US" sz="3200" dirty="0" smtClean="0"/>
              <a:t> gradually into rivers and </a:t>
            </a:r>
            <a:r>
              <a:rPr lang="en-US" sz="3200" u="sng" dirty="0" smtClean="0"/>
              <a:t>groundwater</a:t>
            </a:r>
            <a:r>
              <a:rPr lang="en-US" sz="3200" dirty="0" smtClean="0"/>
              <a:t> supplies.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smtClean="0"/>
              <a:t>Habitats: Wetlands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547</TotalTime>
  <Words>1914</Words>
  <Application>Microsoft Macintosh PowerPoint</Application>
  <PresentationFormat>On-screen Show (4:3)</PresentationFormat>
  <Paragraphs>127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Waveform</vt:lpstr>
      <vt:lpstr>Notes: Ocean Environments and Food Webs</vt:lpstr>
      <vt:lpstr>What lives in the ocean?</vt:lpstr>
      <vt:lpstr>Habitats: Intertidal Zone</vt:lpstr>
      <vt:lpstr>PowerPoint Presentation</vt:lpstr>
      <vt:lpstr>Habitats: Estuaries</vt:lpstr>
      <vt:lpstr>Estuaries in North Carolina</vt:lpstr>
      <vt:lpstr>Why are estuaries important?</vt:lpstr>
      <vt:lpstr>How are humans harming estuaries?</vt:lpstr>
      <vt:lpstr>Habitats: Wetlands</vt:lpstr>
      <vt:lpstr>PowerPoint Presentation</vt:lpstr>
      <vt:lpstr>What are conditions like near shore?</vt:lpstr>
      <vt:lpstr>Habitats: Coral Reefs</vt:lpstr>
      <vt:lpstr>PowerPoint Presentation</vt:lpstr>
      <vt:lpstr>Habitats: Kelp Forests</vt:lpstr>
      <vt:lpstr>PowerPoint Presentation</vt:lpstr>
      <vt:lpstr>Habitats: Open Ocean</vt:lpstr>
      <vt:lpstr>Habitats: Photic Zone</vt:lpstr>
      <vt:lpstr>Habitats: Deep Ocean/Aphotic Zone</vt:lpstr>
      <vt:lpstr>PowerPoint Presentation</vt:lpstr>
      <vt:lpstr>Habitats: Hydrothermal Vents</vt:lpstr>
      <vt:lpstr>PowerPoint Presentation</vt:lpstr>
      <vt:lpstr>Habitats: Cold Seeps</vt:lpstr>
      <vt:lpstr>How can scientists study the deep ocean?</vt:lpstr>
      <vt:lpstr>What is a food chain/web?</vt:lpstr>
      <vt:lpstr>PowerPoint Presentation</vt:lpstr>
      <vt:lpstr>What do food chains look like in the deep ocean?</vt:lpstr>
      <vt:lpstr>What is a keystone species?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Ocean Environments and Food Webs</dc:title>
  <dc:creator>bleake</dc:creator>
  <cp:lastModifiedBy>Melissa Hodges</cp:lastModifiedBy>
  <cp:revision>54</cp:revision>
  <dcterms:created xsi:type="dcterms:W3CDTF">2013-02-06T14:22:50Z</dcterms:created>
  <dcterms:modified xsi:type="dcterms:W3CDTF">2015-07-27T00:38:58Z</dcterms:modified>
</cp:coreProperties>
</file>